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olors4.xml" ContentType="application/vnd.ms-office.chartcolorstyle+xml"/>
  <Override PartName="/ppt/charts/style4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49" r:id="rId2"/>
  </p:sldMasterIdLst>
  <p:notesMasterIdLst>
    <p:notesMasterId r:id="rId19"/>
  </p:notesMasterIdLst>
  <p:handoutMasterIdLst>
    <p:handoutMasterId r:id="rId20"/>
  </p:handoutMasterIdLst>
  <p:sldIdLst>
    <p:sldId id="314" r:id="rId3"/>
    <p:sldId id="390" r:id="rId4"/>
    <p:sldId id="308" r:id="rId5"/>
    <p:sldId id="303" r:id="rId6"/>
    <p:sldId id="389" r:id="rId7"/>
    <p:sldId id="395" r:id="rId8"/>
    <p:sldId id="399" r:id="rId9"/>
    <p:sldId id="394" r:id="rId10"/>
    <p:sldId id="393" r:id="rId11"/>
    <p:sldId id="386" r:id="rId12"/>
    <p:sldId id="392" r:id="rId13"/>
    <p:sldId id="398" r:id="rId14"/>
    <p:sldId id="397" r:id="rId15"/>
    <p:sldId id="400" r:id="rId16"/>
    <p:sldId id="396" r:id="rId17"/>
    <p:sldId id="316" r:id="rId18"/>
  </p:sldIdLst>
  <p:sldSz cx="9144000" cy="5143500" type="screen16x9"/>
  <p:notesSz cx="6794500" cy="99314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sevoort, RT (int)" initials="R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C2416"/>
    <a:srgbClr val="FF0000"/>
    <a:srgbClr val="0000CC"/>
    <a:srgbClr val="3333FF"/>
    <a:srgbClr val="3DA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0171" autoAdjust="0"/>
  </p:normalViewPr>
  <p:slideViewPr>
    <p:cSldViewPr snapToGrid="0">
      <p:cViewPr varScale="1">
        <p:scale>
          <a:sx n="123" d="100"/>
          <a:sy n="123" d="100"/>
        </p:scale>
        <p:origin x="108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50582056507197"/>
          <c:y val="0.18924731182795698"/>
          <c:w val="0.48823201661573501"/>
          <c:h val="0.8107526881720430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16-4A73-833C-79B993A1B3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16-4A73-833C-79B993A1B368}"/>
              </c:ext>
            </c:extLst>
          </c:dPt>
          <c:val>
            <c:numRef>
              <c:f>Blad1!$C$4:$C$5</c:f>
              <c:numCache>
                <c:formatCode>General</c:formatCode>
                <c:ptCount val="2"/>
                <c:pt idx="0">
                  <c:v>20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16-4A73-833C-79B993A1B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81-4E3E-93D4-04EEE8CD95A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81-4E3E-93D4-04EEE8CD95A1}"/>
              </c:ext>
            </c:extLst>
          </c:dPt>
          <c:val>
            <c:numRef>
              <c:f>Blad1!$E$4:$E$5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81-4E3E-93D4-04EEE8CD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2F-4C00-97ED-00DD662F6462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2F-4C00-97ED-00DD662F6462}"/>
              </c:ext>
            </c:extLst>
          </c:dPt>
          <c:val>
            <c:numRef>
              <c:f>Blad1!$F$9:$F$10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2F-4C00-97ED-00DD662F6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709" tIns="45855" rIns="91709" bIns="4585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200" y="0"/>
            <a:ext cx="2944708" cy="496570"/>
          </a:xfrm>
          <a:prstGeom prst="rect">
            <a:avLst/>
          </a:prstGeom>
        </p:spPr>
        <p:txBody>
          <a:bodyPr vert="horz" lIns="91709" tIns="45855" rIns="91709" bIns="45855" rtlCol="0"/>
          <a:lstStyle>
            <a:lvl1pPr algn="r">
              <a:defRPr sz="1200"/>
            </a:lvl1pPr>
          </a:lstStyle>
          <a:p>
            <a:fld id="{013D3275-1EA8-4E40-A33F-1102299C6230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709" tIns="45855" rIns="91709" bIns="4585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200" y="9433239"/>
            <a:ext cx="2944708" cy="496570"/>
          </a:xfrm>
          <a:prstGeom prst="rect">
            <a:avLst/>
          </a:prstGeom>
        </p:spPr>
        <p:txBody>
          <a:bodyPr vert="horz" lIns="91709" tIns="45855" rIns="91709" bIns="45855" rtlCol="0" anchor="b"/>
          <a:lstStyle>
            <a:lvl1pPr algn="r">
              <a:defRPr sz="1200"/>
            </a:lvl1pPr>
          </a:lstStyle>
          <a:p>
            <a:fld id="{07230455-A815-4C06-84D8-0CE8A1E033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79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709" tIns="45855" rIns="91709" bIns="4585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1709" tIns="45855" rIns="91709" bIns="45855" rtlCol="0"/>
          <a:lstStyle>
            <a:lvl1pPr algn="r">
              <a:defRPr sz="1200"/>
            </a:lvl1pPr>
          </a:lstStyle>
          <a:p>
            <a:fld id="{6E1A1120-368D-4CB2-83D5-8CF0CF112231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9" tIns="45855" rIns="91709" bIns="4585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709" tIns="45855" rIns="91709" bIns="4585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709" tIns="45855" rIns="91709" bIns="4585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709" tIns="45855" rIns="91709" bIns="45855" rtlCol="0" anchor="b"/>
          <a:lstStyle>
            <a:lvl1pPr algn="r">
              <a:defRPr sz="1200"/>
            </a:lvl1pPr>
          </a:lstStyle>
          <a:p>
            <a:fld id="{38938B53-7263-4330-81AE-4C4796778D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6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07"/>
              </a:spcBef>
              <a:buClr>
                <a:srgbClr val="C00000"/>
              </a:buClr>
              <a:buSzPct val="120000"/>
              <a:defRPr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445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526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6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155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625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44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07"/>
              </a:spcBef>
              <a:buClr>
                <a:srgbClr val="C00000"/>
              </a:buClr>
              <a:buSzPct val="120000"/>
              <a:defRPr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44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092"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44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3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4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1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0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8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7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2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37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9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1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60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60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6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8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67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7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4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0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8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A7CB-F6C7-4F84-AB78-63B8FDE76B18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7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1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url=https://www.era-edta.org/en/&amp;psig=AOvVaw3wxqaQaJjMmyqUAG_NNsz9&amp;ust=1604605911176000&amp;source=images&amp;cd=vfe&amp;ved=0CAIQjRxqFwoTCODByobV6ewCFQAAAAAdAAAAABAD" TargetMode="External"/><Relationship Id="rId13" Type="http://schemas.openxmlformats.org/officeDocument/2006/relationships/image" Target="../media/image7.sv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nl/url?sa=i&amp;url=https://actie.nierstichting.nl/&amp;psig=AOvVaw3EjUM_2ZU2-vtDLaKgElgP&amp;ust=1611264154842000&amp;source=images&amp;cd=vfe&amp;ved=0CAIQjRxqFwoTCMD_2vu4q-4CFQAAAAAdAAAAABAP" TargetMode="Externa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hyperlink" Target="https://www.google.nl/url?sa=i&amp;url=https://www.nvn.nl/&amp;psig=AOvVaw2BqjfWd679DrBU-sNwk7Rc&amp;ust=1611264080153000&amp;source=images&amp;cd=vfe&amp;ved=0CAIQjRxqFwoTCPjAv9a4q-4CFQAAAAAdAAAAABAD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url=https://www.era-edta.org/en/&amp;psig=AOvVaw3wxqaQaJjMmyqUAG_NNsz9&amp;ust=1604605911176000&amp;source=images&amp;cd=vfe&amp;ved=0CAIQjRxqFwoTCODByobV6ewCFQAAAAAdAAAAABAD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nl/url?sa=i&amp;url=https://actie.nierstichting.nl/&amp;psig=AOvVaw3EjUM_2ZU2-vtDLaKgElgP&amp;ust=1611264154842000&amp;source=images&amp;cd=vfe&amp;ved=0CAIQjRxqFwoTCMD_2vu4q-4CFQAAAAAdAAAAABAP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.png"/><Relationship Id="rId10" Type="http://schemas.openxmlformats.org/officeDocument/2006/relationships/hyperlink" Target="https://www.google.nl/url?sa=i&amp;url=https://www.pfizer.nl/je-goed-voelen/laat-je-vaccineren-en-help-gelijk-een-ander&amp;psig=AOvVaw27rKH43gfS-x6TR7I59-6Y&amp;ust=1611346847196000&amp;source=images&amp;cd=vfe&amp;ved=0CAIQjRxqFwoTCLDw6pHtre4CFQAAAAAdAAAAABAE" TargetMode="External"/><Relationship Id="rId4" Type="http://schemas.openxmlformats.org/officeDocument/2006/relationships/hyperlink" Target="https://www.google.nl/url?sa=i&amp;url=https://www.nvn.nl/&amp;psig=AOvVaw2BqjfWd679DrBU-sNwk7Rc&amp;ust=1611264080153000&amp;source=images&amp;cd=vfe&amp;ved=0CAIQjRxqFwoTCPjAv9a4q-4CFQAAAAAdAAAAABAD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ren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vn.n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url=https://www.era-edta.org/en/&amp;psig=AOvVaw3wxqaQaJjMmyqUAG_NNsz9&amp;ust=1604605911176000&amp;source=images&amp;cd=vfe&amp;ved=0CAIQjRxqFwoTCODByobV6ewCFQAAAAAdAAAAAB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5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69" y="930683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Vacatures | Nederlandse Federatie voor Nefrolog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66" y="3347782"/>
            <a:ext cx="944525" cy="6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VN - Nierpatiënten Vereniging Nederland - Van en voor nierpatiënten -  Nierpatiënten Vereniging Neder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42" y="3306591"/>
            <a:ext cx="1231738" cy="7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Geef leven 2019 - verkort jaarverslag"/>
          <p:cNvSpPr>
            <a:spLocks noChangeAspect="1" noChangeArrowheads="1"/>
          </p:cNvSpPr>
          <p:nvPr/>
        </p:nvSpPr>
        <p:spPr bwMode="auto">
          <a:xfrm>
            <a:off x="63500" y="-136525"/>
            <a:ext cx="28479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8" descr="Voor wie kom jij in actie?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8" name="Picture 10" descr="Voor wie kom jij in actie?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12636" r="3174" b="14403"/>
          <a:stretch/>
        </p:blipFill>
        <p:spPr bwMode="auto">
          <a:xfrm>
            <a:off x="5525652" y="3307743"/>
            <a:ext cx="1246134" cy="77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2367435" y="4259986"/>
            <a:ext cx="1998538" cy="792088"/>
            <a:chOff x="7124252" y="53273"/>
            <a:chExt cx="1998538" cy="792088"/>
          </a:xfrm>
        </p:grpSpPr>
        <p:grpSp>
          <p:nvGrpSpPr>
            <p:cNvPr id="13" name="Groep 12"/>
            <p:cNvGrpSpPr/>
            <p:nvPr/>
          </p:nvGrpSpPr>
          <p:grpSpPr>
            <a:xfrm>
              <a:off x="7124252" y="53273"/>
              <a:ext cx="1998538" cy="792088"/>
              <a:chOff x="6893942" y="123478"/>
              <a:chExt cx="1998538" cy="792088"/>
            </a:xfrm>
          </p:grpSpPr>
          <p:pic>
            <p:nvPicPr>
              <p:cNvPr id="23" name="Picture 2" descr="Home Page - ERA-EDTA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3942" y="123478"/>
                <a:ext cx="1111702" cy="792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hthoek 23"/>
              <p:cNvSpPr/>
              <p:nvPr/>
            </p:nvSpPr>
            <p:spPr>
              <a:xfrm>
                <a:off x="7373169" y="640016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Rechthoek 24"/>
              <p:cNvSpPr/>
              <p:nvPr/>
            </p:nvSpPr>
            <p:spPr>
              <a:xfrm>
                <a:off x="7373169" y="651344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>
                <a:off x="7934946" y="217552"/>
                <a:ext cx="95753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CODA</a:t>
                </a:r>
              </a:p>
            </p:txBody>
          </p:sp>
          <p:sp>
            <p:nvSpPr>
              <p:cNvPr id="27" name="Rechthoek 26"/>
              <p:cNvSpPr/>
              <p:nvPr/>
            </p:nvSpPr>
            <p:spPr>
              <a:xfrm>
                <a:off x="7255344" y="824509"/>
                <a:ext cx="7693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kstvak 13"/>
            <p:cNvSpPr txBox="1"/>
            <p:nvPr/>
          </p:nvSpPr>
          <p:spPr>
            <a:xfrm rot="175582">
              <a:off x="8466942" y="187885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 rot="3823108">
              <a:off x="8519887" y="235320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 rot="18327322">
              <a:off x="8391659" y="246073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 rot="15870590">
              <a:off x="8370453" y="364044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 rot="6395089">
              <a:off x="8538832" y="319740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 rot="8703296">
              <a:off x="8501059" y="387716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 rot="12266178">
              <a:off x="8392141" y="417157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</p:grpSp>
      <p:pic>
        <p:nvPicPr>
          <p:cNvPr id="42" name="Afbeelding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027"/>
          <a:stretch/>
        </p:blipFill>
        <p:spPr>
          <a:xfrm>
            <a:off x="69" y="955839"/>
            <a:ext cx="9143931" cy="1400410"/>
          </a:xfrm>
          <a:prstGeom prst="rect">
            <a:avLst/>
          </a:prstGeom>
        </p:spPr>
      </p:pic>
      <p:sp>
        <p:nvSpPr>
          <p:cNvPr id="43" name="Rechthoek 42"/>
          <p:cNvSpPr/>
          <p:nvPr/>
        </p:nvSpPr>
        <p:spPr>
          <a:xfrm>
            <a:off x="69" y="930683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-12129" y="2346338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0" y="58521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2400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latin typeface="+mn-lt"/>
                <a:ea typeface="Calibri"/>
                <a:cs typeface="Times New Roman"/>
              </a:rPr>
              <a:t>Webinar voor nierpatiënten, hun naasten en professionals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90022" y="2468873"/>
            <a:ext cx="6606198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+mn-lt"/>
              </a:rPr>
              <a:t>Georganiseerd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door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Rechthoek 45"/>
          <p:cNvSpPr/>
          <p:nvPr/>
        </p:nvSpPr>
        <p:spPr>
          <a:xfrm>
            <a:off x="-12128" y="977644"/>
            <a:ext cx="9159304" cy="1368694"/>
          </a:xfrm>
          <a:prstGeom prst="rect">
            <a:avLst/>
          </a:prstGeom>
          <a:gradFill flip="none" rotWithShape="1">
            <a:gsLst>
              <a:gs pos="0">
                <a:srgbClr val="FFAFAF"/>
              </a:gs>
              <a:gs pos="4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defRPr/>
            </a:pPr>
            <a:r>
              <a:rPr lang="nl-NL" sz="3400" b="1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ea typeface="Calibri"/>
                <a:cs typeface="Times New Roman"/>
              </a:rPr>
              <a:t>Wat brengt het nieuwe jaar nierpatiënten</a:t>
            </a:r>
          </a:p>
          <a:p>
            <a:pPr algn="ctr">
              <a:defRPr/>
            </a:pPr>
            <a:r>
              <a:rPr lang="nl-NL" sz="3400" b="1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ea typeface="Calibri"/>
                <a:cs typeface="Times New Roman"/>
              </a:rPr>
              <a:t>aan COVID-19 ontwikkelingen ?</a:t>
            </a:r>
            <a:endParaRPr lang="en-US" sz="2600" b="1" dirty="0">
              <a:solidFill>
                <a:prstClr val="black"/>
              </a:solidFill>
              <a:effectLst>
                <a:outerShdw blurRad="50800" dist="38100" dir="3000000" algn="ctr" rotWithShape="0">
                  <a:prstClr val="white"/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8" name="Tekstvak 3">
            <a:extLst>
              <a:ext uri="{FF2B5EF4-FFF2-40B4-BE49-F238E27FC236}">
                <a16:creationId xmlns:a16="http://schemas.microsoft.com/office/drawing/2014/main" id="{F45FB022-A763-A540-A0F8-362D20FFC5FE}"/>
              </a:ext>
            </a:extLst>
          </p:cNvPr>
          <p:cNvSpPr txBox="1"/>
          <p:nvPr/>
        </p:nvSpPr>
        <p:spPr>
          <a:xfrm>
            <a:off x="7181445" y="4318850"/>
            <a:ext cx="1775200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/>
              <a:t>Om 19.30 gaan </a:t>
            </a:r>
          </a:p>
          <a:p>
            <a:pPr algn="ctr"/>
            <a:r>
              <a:rPr lang="nl-NL" dirty="0"/>
              <a:t>we van start ! </a:t>
            </a:r>
          </a:p>
        </p:txBody>
      </p:sp>
      <p:pic>
        <p:nvPicPr>
          <p:cNvPr id="50" name="Graphic 18">
            <a:extLst>
              <a:ext uri="{FF2B5EF4-FFF2-40B4-BE49-F238E27FC236}">
                <a16:creationId xmlns:a16="http://schemas.microsoft.com/office/drawing/2014/main" id="{AD956340-31CC-4A91-AF0D-CA01F2373D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54747" y="2767335"/>
            <a:ext cx="1572053" cy="318045"/>
          </a:xfrm>
          <a:prstGeom prst="rect">
            <a:avLst/>
          </a:prstGeom>
        </p:spPr>
      </p:pic>
      <p:grpSp>
        <p:nvGrpSpPr>
          <p:cNvPr id="45" name="Groep 44"/>
          <p:cNvGrpSpPr/>
          <p:nvPr/>
        </p:nvGrpSpPr>
        <p:grpSpPr>
          <a:xfrm>
            <a:off x="5037538" y="4290492"/>
            <a:ext cx="1768708" cy="628893"/>
            <a:chOff x="7279480" y="158495"/>
            <a:chExt cx="1768708" cy="628893"/>
          </a:xfrm>
        </p:grpSpPr>
        <p:grpSp>
          <p:nvGrpSpPr>
            <p:cNvPr id="51" name="Groep 50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53" name="Tekstvak 52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54" name="Tekstvak 53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5" name="Tekstvak 54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6" name="Tekstvak 55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57" name="Tekstvak 56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8" name="Tekstvak 57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59" name="Tekstvak 58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60" name="Tekstvak 59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Rechthoek 61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Rechthoekige driehoek 62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52" name="Rechthoek 51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757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Samenvattend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Veel positieve ontwikkelingen in een zeer korte tijd</a:t>
            </a:r>
          </a:p>
          <a:p>
            <a:pPr marL="0" indent="0">
              <a:spcBef>
                <a:spcPts val="300"/>
              </a:spcBef>
              <a:buNone/>
            </a:pPr>
            <a:endParaRPr lang="nl-NL" sz="10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Prognose is sterk verbeterd: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nl-NL" sz="1800" dirty="0">
                <a:solidFill>
                  <a:prstClr val="black"/>
                </a:solidFill>
              </a:rPr>
              <a:t>Met vaccinatie een sterk verlaagde kans op krijgen COVID-19</a:t>
            </a:r>
          </a:p>
          <a:p>
            <a:pPr marL="0" indent="0">
              <a:spcBef>
                <a:spcPts val="300"/>
              </a:spcBef>
              <a:buNone/>
            </a:pPr>
            <a:endParaRPr lang="nl-NL" sz="1000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 err="1">
                <a:solidFill>
                  <a:prstClr val="black"/>
                </a:solidFill>
              </a:rPr>
              <a:t>Igv</a:t>
            </a:r>
            <a:r>
              <a:rPr lang="nl-NL" sz="1800" dirty="0">
                <a:solidFill>
                  <a:prstClr val="black"/>
                </a:solidFill>
              </a:rPr>
              <a:t> COVID-19 een sterk verlaagde kans op ziekenhuisopname en sterfte 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r>
              <a:rPr lang="nl-NL" sz="1800" dirty="0">
                <a:solidFill>
                  <a:prstClr val="black"/>
                </a:solidFill>
              </a:rPr>
              <a:t>Door actieve vaccinatie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r>
              <a:rPr lang="nl-NL" sz="1800" dirty="0">
                <a:solidFill>
                  <a:prstClr val="black"/>
                </a:solidFill>
              </a:rPr>
              <a:t>Door passieve vaccinatie bij mensen die zelf geen antistoffen maken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r>
              <a:rPr lang="nl-NL" sz="1800" dirty="0">
                <a:solidFill>
                  <a:prstClr val="black"/>
                </a:solidFill>
              </a:rPr>
              <a:t>Door medicatie</a:t>
            </a:r>
          </a:p>
          <a:p>
            <a:pPr marL="0" indent="0">
              <a:spcBef>
                <a:spcPts val="300"/>
              </a:spcBef>
              <a:buNone/>
            </a:pPr>
            <a:endParaRPr lang="nl-NL" sz="2600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</a:rPr>
              <a:t>Maar hoe vrij voelt u zich?  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Dit is ook afhankelijk van hoeveel virus er rondgaat …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endParaRPr lang="nl-NL" sz="1300" dirty="0">
              <a:latin typeface="Calibri" panose="020F0502020204030204" pitchFamily="34" charset="0"/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22" name="Groep 2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24" name="Tekstvak 23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hthoek 32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hthoekige driehoek 48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D5C196C-720F-42E6-9329-5A203FED5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403" y="3746986"/>
            <a:ext cx="1163607" cy="116360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39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En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dan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denk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je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dat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je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er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bijna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bent 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13400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Alle kennis vergaard met gewoon coronavirus en de delta variant</a:t>
            </a:r>
          </a:p>
          <a:p>
            <a:pPr marL="0" indent="0">
              <a:spcBef>
                <a:spcPts val="300"/>
              </a:spcBef>
              <a:buNone/>
            </a:pPr>
            <a:endParaRPr lang="nl-NL" sz="13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nl-NL" sz="13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nl-NL" sz="13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nl-NL" sz="13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nl-NL" sz="13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nl-NL" sz="13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</a:rPr>
              <a:t>En dan nu de </a:t>
            </a:r>
            <a:r>
              <a:rPr lang="nl-NL" sz="1800" b="1" dirty="0" err="1">
                <a:solidFill>
                  <a:prstClr val="black"/>
                </a:solidFill>
              </a:rPr>
              <a:t>omicron</a:t>
            </a:r>
            <a:r>
              <a:rPr lang="nl-NL" sz="1800" b="1" dirty="0">
                <a:solidFill>
                  <a:prstClr val="black"/>
                </a:solidFill>
              </a:rPr>
              <a:t> variant …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Werken medicijnen net zo goed in geval van </a:t>
            </a:r>
            <a:r>
              <a:rPr lang="nl-NL" sz="1800" dirty="0" err="1">
                <a:solidFill>
                  <a:prstClr val="black"/>
                </a:solidFill>
              </a:rPr>
              <a:t>omicron</a:t>
            </a:r>
            <a:r>
              <a:rPr lang="nl-NL" sz="1800" dirty="0">
                <a:solidFill>
                  <a:prstClr val="black"/>
                </a:solidFill>
              </a:rPr>
              <a:t> ? … Waarschijnlijk wel …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Werkt vaccinatie net zo goed ? … Waarschijnlijk niet … maar nieuwe vaccins komen …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REGEN-COV werkt niet ? … Maar nieuwe antistoffen komen …</a:t>
            </a:r>
          </a:p>
          <a:p>
            <a:pPr marL="0" indent="0">
              <a:spcBef>
                <a:spcPts val="300"/>
              </a:spcBef>
              <a:buNone/>
            </a:pPr>
            <a:endParaRPr lang="nl-NL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  <a:latin typeface="Calibri" panose="020F0502020204030204" pitchFamily="34" charset="0"/>
              </a:rPr>
              <a:t>Maar … </a:t>
            </a:r>
            <a:r>
              <a:rPr lang="nl-NL" sz="1800" dirty="0" err="1">
                <a:solidFill>
                  <a:prstClr val="black"/>
                </a:solidFill>
                <a:latin typeface="Calibri" panose="020F0502020204030204" pitchFamily="34" charset="0"/>
              </a:rPr>
              <a:t>omicron</a:t>
            </a:r>
            <a:r>
              <a:rPr lang="nl-NL" sz="1800" dirty="0">
                <a:solidFill>
                  <a:prstClr val="black"/>
                </a:solidFill>
                <a:latin typeface="Calibri" panose="020F0502020204030204" pitchFamily="34" charset="0"/>
              </a:rPr>
              <a:t> lijkt minder ziekmakend …</a:t>
            </a:r>
            <a:endParaRPr lang="nl-NL" sz="1800" dirty="0">
              <a:latin typeface="Calibri" panose="020F0502020204030204" pitchFamily="34" charset="0"/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22" name="Groep 2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24" name="Tekstvak 23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hthoek 32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hthoekige driehoek 48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/>
          <a:stretch/>
        </p:blipFill>
        <p:spPr bwMode="auto">
          <a:xfrm>
            <a:off x="504273" y="1494460"/>
            <a:ext cx="2017119" cy="120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blessing in disguise Archives - Ein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41" y="4099035"/>
            <a:ext cx="1210791" cy="9080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16" y="4092729"/>
            <a:ext cx="1461568" cy="93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7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79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Samenvattend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/>
              <a:t>RECOVAC meet bij veel mensen antistoffen, maar dat is </a:t>
            </a:r>
            <a:r>
              <a:rPr lang="nl-NL" sz="1800" u="sng" dirty="0"/>
              <a:t>wetenschappelijk onderzoek</a:t>
            </a:r>
          </a:p>
          <a:p>
            <a:pPr marL="0" indent="0">
              <a:spcBef>
                <a:spcPts val="300"/>
              </a:spcBef>
              <a:buNone/>
            </a:pPr>
            <a:endParaRPr lang="nl-NL" sz="1800" b="1" dirty="0">
              <a:solidFill>
                <a:prstClr val="black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l-NL" sz="1800" b="1" dirty="0">
                <a:ea typeface="Arial" panose="020B0604020202020204" pitchFamily="34" charset="0"/>
              </a:rPr>
              <a:t>Het wordt niet geadviseerd om i</a:t>
            </a:r>
            <a:r>
              <a:rPr lang="nl-NL" sz="1800" b="1" dirty="0">
                <a:effectLst/>
                <a:ea typeface="Arial" panose="020B0604020202020204" pitchFamily="34" charset="0"/>
              </a:rPr>
              <a:t>n de </a:t>
            </a:r>
            <a:r>
              <a:rPr lang="nl-NL" sz="1800" b="1" u="sng" dirty="0">
                <a:effectLst/>
                <a:ea typeface="Arial" panose="020B0604020202020204" pitchFamily="34" charset="0"/>
              </a:rPr>
              <a:t>patiëntenzorg</a:t>
            </a:r>
            <a:r>
              <a:rPr lang="nl-NL" sz="1800" b="1" dirty="0">
                <a:effectLst/>
                <a:ea typeface="Arial" panose="020B0604020202020204" pitchFamily="34" charset="0"/>
              </a:rPr>
              <a:t> om op een willekeurig moment de hoeveelheid antistof te meten om na te gaan hoe effectief vaccinatie</a:t>
            </a:r>
            <a:r>
              <a:rPr lang="nl-NL" sz="1800" dirty="0">
                <a:effectLst/>
                <a:ea typeface="Arial" panose="020B0604020202020204" pitchFamily="34" charset="0"/>
              </a:rPr>
              <a:t>.  </a:t>
            </a:r>
          </a:p>
          <a:p>
            <a:pPr marL="0" indent="0">
              <a:lnSpc>
                <a:spcPct val="115000"/>
              </a:lnSpc>
              <a:spcBef>
                <a:spcPts val="1800"/>
              </a:spcBef>
              <a:buNone/>
            </a:pPr>
            <a:r>
              <a:rPr lang="nl-NL" sz="1800" dirty="0">
                <a:effectLst/>
                <a:ea typeface="Arial" panose="020B0604020202020204" pitchFamily="34" charset="0"/>
              </a:rPr>
              <a:t>Erg moeilijk te interpreteren: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effectLst/>
                <a:ea typeface="Arial" panose="020B0604020202020204" pitchFamily="34" charset="0"/>
              </a:rPr>
              <a:t>antistof hoeveelheid verandert in de tijd,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effectLst/>
                <a:ea typeface="Arial" panose="020B0604020202020204" pitchFamily="34" charset="0"/>
              </a:rPr>
              <a:t>verschillen tussen laboratoria,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effectLst/>
                <a:ea typeface="Arial" panose="020B0604020202020204" pitchFamily="34" charset="0"/>
              </a:rPr>
              <a:t>Voor afweer tegen ene corona variant meer AS nodig dan voor de andere,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effectLst/>
                <a:ea typeface="Arial" panose="020B0604020202020204" pitchFamily="34" charset="0"/>
              </a:rPr>
              <a:t>effect vaccinatie niet alleen door AS bepaald, ook door geheugencellen.</a:t>
            </a:r>
            <a:endParaRPr lang="nl-NL" sz="1800" dirty="0"/>
          </a:p>
        </p:txBody>
      </p:sp>
      <p:grpSp>
        <p:nvGrpSpPr>
          <p:cNvPr id="21" name="Groep 20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22" name="Groep 2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24" name="Tekstvak 23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hthoek 32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hthoekige driehoek 48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1545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Samenvattend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Sinds vorig </a:t>
            </a:r>
            <a:r>
              <a:rPr lang="nl-NL" sz="1800" dirty="0" err="1">
                <a:latin typeface="Calibri" panose="020F0502020204030204" pitchFamily="34" charset="0"/>
              </a:rPr>
              <a:t>webinar</a:t>
            </a:r>
            <a:r>
              <a:rPr lang="nl-NL" sz="1800" dirty="0">
                <a:latin typeface="Calibri" panose="020F0502020204030204" pitchFamily="34" charset="0"/>
              </a:rPr>
              <a:t> veel positieve ontwikkelingen in korte tijd</a:t>
            </a:r>
          </a:p>
          <a:p>
            <a:pPr marL="0" indent="0">
              <a:spcBef>
                <a:spcPts val="300"/>
              </a:spcBef>
              <a:buNone/>
            </a:pPr>
            <a:endParaRPr lang="nl-NL" sz="10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Prognose is sterk verbeterd: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nl-NL" sz="1800" dirty="0">
                <a:solidFill>
                  <a:prstClr val="black"/>
                </a:solidFill>
              </a:rPr>
              <a:t>Drie maal vaccineren blijkt erg effectief, sterk verlaagde kans op krijgen COVID-19</a:t>
            </a:r>
          </a:p>
          <a:p>
            <a:pPr marL="0" indent="0">
              <a:spcBef>
                <a:spcPts val="300"/>
              </a:spcBef>
              <a:buNone/>
            </a:pPr>
            <a:endParaRPr lang="nl-NL" sz="1000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 err="1">
                <a:solidFill>
                  <a:prstClr val="black"/>
                </a:solidFill>
              </a:rPr>
              <a:t>I.g.v</a:t>
            </a:r>
            <a:r>
              <a:rPr lang="nl-NL" sz="1800" dirty="0">
                <a:solidFill>
                  <a:prstClr val="black"/>
                </a:solidFill>
              </a:rPr>
              <a:t>. COVID-19 sterk verlaagde kans op ziekenhuisopname en sterfte 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r>
              <a:rPr lang="nl-NL" sz="1800" dirty="0">
                <a:solidFill>
                  <a:prstClr val="black"/>
                </a:solidFill>
              </a:rPr>
              <a:t>Door actieve vaccinatie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r>
              <a:rPr lang="nl-NL" sz="1800" dirty="0">
                <a:solidFill>
                  <a:prstClr val="black"/>
                </a:solidFill>
              </a:rPr>
              <a:t>Door passieve vaccinatie bij mensen die zelf geen antistoffen maken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r>
              <a:rPr lang="nl-NL" sz="1800" dirty="0">
                <a:solidFill>
                  <a:prstClr val="black"/>
                </a:solidFill>
              </a:rPr>
              <a:t>Door medicatie</a:t>
            </a:r>
          </a:p>
          <a:p>
            <a:pPr marL="0" indent="0">
              <a:spcBef>
                <a:spcPts val="300"/>
              </a:spcBef>
              <a:buNone/>
            </a:pPr>
            <a:endParaRPr lang="nl-NL" sz="1800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</a:rPr>
              <a:t>Maar hoe vrij voelt u zich?  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Dit is ook afhankelijk van hoeveel virus er rondgaat …</a:t>
            </a:r>
          </a:p>
          <a:p>
            <a:pPr marL="0" indent="0">
              <a:spcBef>
                <a:spcPts val="300"/>
              </a:spcBef>
              <a:buNone/>
            </a:pPr>
            <a:endParaRPr lang="nl-NL" sz="1800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 err="1">
                <a:solidFill>
                  <a:prstClr val="black"/>
                </a:solidFill>
              </a:rPr>
              <a:t>Omicron</a:t>
            </a:r>
            <a:r>
              <a:rPr lang="nl-NL" sz="1800" dirty="0">
                <a:solidFill>
                  <a:prstClr val="black"/>
                </a:solidFill>
              </a:rPr>
              <a:t> veroorzaakt onzekerheid …</a:t>
            </a:r>
          </a:p>
          <a:p>
            <a:pPr marL="0" indent="0">
              <a:spcBef>
                <a:spcPts val="300"/>
              </a:spcBef>
              <a:buNone/>
            </a:pPr>
            <a:endParaRPr lang="nl-NL" sz="18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endParaRPr lang="nl-NL" sz="1300" dirty="0">
              <a:latin typeface="Calibri" panose="020F0502020204030204" pitchFamily="34" charset="0"/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22" name="Groep 2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24" name="Tekstvak 23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hthoek 32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hthoekige driehoek 48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D5C196C-720F-42E6-9329-5A203FED5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940" y="3750587"/>
            <a:ext cx="772546" cy="77254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9C1172BD-94A7-453D-A906-8E1FB8279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05" y="4476639"/>
            <a:ext cx="977933" cy="62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FD6EDE5A-FA94-46F1-B339-7F61000379FD}"/>
              </a:ext>
            </a:extLst>
          </p:cNvPr>
          <p:cNvSpPr txBox="1"/>
          <p:nvPr/>
        </p:nvSpPr>
        <p:spPr>
          <a:xfrm>
            <a:off x="5202887" y="4663645"/>
            <a:ext cx="3647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prstClr val="black"/>
                </a:solidFill>
              </a:rPr>
              <a:t>Wel reden voor een 4</a:t>
            </a:r>
            <a:r>
              <a:rPr lang="nl-NL" sz="1800" baseline="30000" dirty="0">
                <a:solidFill>
                  <a:prstClr val="black"/>
                </a:solidFill>
              </a:rPr>
              <a:t>e</a:t>
            </a:r>
            <a:r>
              <a:rPr lang="nl-NL" sz="1800" dirty="0">
                <a:solidFill>
                  <a:prstClr val="black"/>
                </a:solidFill>
              </a:rPr>
              <a:t> vaccinatie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004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Help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ons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helpen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414855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Doe mee met de onderzoeken van de RECOVAC werkgroep</a:t>
            </a:r>
            <a:endParaRPr lang="nl-NL" sz="13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nl-NL" sz="18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</a:rPr>
              <a:t>Vraag: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Zal tijdelijk stoppen </a:t>
            </a:r>
            <a:r>
              <a:rPr lang="nl-NL" sz="1800" dirty="0" err="1">
                <a:solidFill>
                  <a:prstClr val="black"/>
                </a:solidFill>
              </a:rPr>
              <a:t>cellcept</a:t>
            </a:r>
            <a:r>
              <a:rPr lang="nl-NL" sz="1800" dirty="0">
                <a:solidFill>
                  <a:prstClr val="black"/>
                </a:solidFill>
              </a:rPr>
              <a:t> bij leiden tot meer antistofvorming ?</a:t>
            </a:r>
          </a:p>
          <a:p>
            <a:pPr marL="0" indent="0">
              <a:spcBef>
                <a:spcPts val="300"/>
              </a:spcBef>
              <a:buNone/>
            </a:pPr>
            <a:endParaRPr lang="nl-NL" sz="18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</a:rPr>
              <a:t>Gezocht: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Mensen met een </a:t>
            </a:r>
            <a:r>
              <a:rPr lang="nl-NL" sz="1800" dirty="0" err="1">
                <a:solidFill>
                  <a:prstClr val="black"/>
                </a:solidFill>
              </a:rPr>
              <a:t>niertransplantaat</a:t>
            </a:r>
            <a:r>
              <a:rPr lang="nl-NL" sz="1800" dirty="0">
                <a:solidFill>
                  <a:prstClr val="black"/>
                </a:solidFill>
              </a:rPr>
              <a:t> die 3 </a:t>
            </a:r>
            <a:r>
              <a:rPr lang="nl-NL" sz="1800" dirty="0" err="1">
                <a:solidFill>
                  <a:prstClr val="black"/>
                </a:solidFill>
              </a:rPr>
              <a:t>afweeronderdukkende</a:t>
            </a:r>
            <a:r>
              <a:rPr lang="nl-NL" sz="1800" dirty="0">
                <a:solidFill>
                  <a:prstClr val="black"/>
                </a:solidFill>
              </a:rPr>
              <a:t> medicijnen gebruiken en die nog steeds geen antistoffen gevormd hebben</a:t>
            </a:r>
          </a:p>
          <a:p>
            <a:pPr marL="0" indent="0">
              <a:spcBef>
                <a:spcPts val="300"/>
              </a:spcBef>
              <a:buNone/>
            </a:pPr>
            <a:endParaRPr lang="nl-NL" sz="1800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</a:rPr>
              <a:t>Interesse?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Neem contact op met:     </a:t>
            </a:r>
            <a:r>
              <a:rPr lang="nl-NL" sz="1800" b="1" dirty="0">
                <a:solidFill>
                  <a:prstClr val="black"/>
                </a:solidFill>
              </a:rPr>
              <a:t>RECOVAC@int.umcg.nl</a:t>
            </a:r>
          </a:p>
        </p:txBody>
      </p:sp>
      <p:grpSp>
        <p:nvGrpSpPr>
          <p:cNvPr id="21" name="Groep 20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22" name="Groep 2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24" name="Tekstvak 23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hthoek 32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hthoekige driehoek 48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9" name="Picture 3">
            <a:extLst>
              <a:ext uri="{FF2B5EF4-FFF2-40B4-BE49-F238E27FC236}">
                <a16:creationId xmlns:a16="http://schemas.microsoft.com/office/drawing/2014/main" id="{A8228892-C360-44F2-87AF-4286C6A9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00" y="3887101"/>
            <a:ext cx="1419122" cy="88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5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catures | Nederlandse Federatie voor Nefrolog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62" y="3524350"/>
            <a:ext cx="944525" cy="6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VN - Nierpatiënten Vereniging Nederland - Van en voor nierpatiënten -  Nierpatiënten Vereniging Neder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06" y="3483159"/>
            <a:ext cx="1231738" cy="7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Geef leven 2019 - verkort jaarverslag"/>
          <p:cNvSpPr>
            <a:spLocks noChangeAspect="1" noChangeArrowheads="1"/>
          </p:cNvSpPr>
          <p:nvPr/>
        </p:nvSpPr>
        <p:spPr bwMode="auto">
          <a:xfrm>
            <a:off x="63500" y="-136525"/>
            <a:ext cx="28479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8" descr="Voor wie kom jij in actie?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8" name="Picture 10" descr="Voor wie kom jij in actie?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12636" r="3174" b="14403"/>
          <a:stretch/>
        </p:blipFill>
        <p:spPr bwMode="auto">
          <a:xfrm>
            <a:off x="5330166" y="3484311"/>
            <a:ext cx="1246134" cy="77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2487249" y="4323046"/>
            <a:ext cx="1998538" cy="792088"/>
            <a:chOff x="7124252" y="53273"/>
            <a:chExt cx="1998538" cy="792088"/>
          </a:xfrm>
        </p:grpSpPr>
        <p:grpSp>
          <p:nvGrpSpPr>
            <p:cNvPr id="13" name="Groep 12"/>
            <p:cNvGrpSpPr/>
            <p:nvPr/>
          </p:nvGrpSpPr>
          <p:grpSpPr>
            <a:xfrm>
              <a:off x="7124252" y="53273"/>
              <a:ext cx="1998538" cy="792088"/>
              <a:chOff x="6893942" y="123478"/>
              <a:chExt cx="1998538" cy="792088"/>
            </a:xfrm>
          </p:grpSpPr>
          <p:pic>
            <p:nvPicPr>
              <p:cNvPr id="23" name="Picture 2" descr="Home Page - ERA-EDTA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3942" y="123478"/>
                <a:ext cx="1111702" cy="792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hthoek 23"/>
              <p:cNvSpPr/>
              <p:nvPr/>
            </p:nvSpPr>
            <p:spPr>
              <a:xfrm>
                <a:off x="7373169" y="640016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Rechthoek 24"/>
              <p:cNvSpPr/>
              <p:nvPr/>
            </p:nvSpPr>
            <p:spPr>
              <a:xfrm>
                <a:off x="7373169" y="651344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>
                <a:off x="7934946" y="217552"/>
                <a:ext cx="95753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CODA</a:t>
                </a:r>
              </a:p>
            </p:txBody>
          </p:sp>
          <p:sp>
            <p:nvSpPr>
              <p:cNvPr id="27" name="Rechthoek 26"/>
              <p:cNvSpPr/>
              <p:nvPr/>
            </p:nvSpPr>
            <p:spPr>
              <a:xfrm>
                <a:off x="7255344" y="824509"/>
                <a:ext cx="7693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kstvak 13"/>
            <p:cNvSpPr txBox="1"/>
            <p:nvPr/>
          </p:nvSpPr>
          <p:spPr>
            <a:xfrm rot="175582">
              <a:off x="8466942" y="187885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 rot="3823108">
              <a:off x="8519887" y="235320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 rot="18327322">
              <a:off x="8391659" y="246073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 rot="15870590">
              <a:off x="8370453" y="364044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 rot="6395089">
              <a:off x="8538832" y="319740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 rot="8703296">
              <a:off x="8501059" y="387716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 rot="12266178">
              <a:off x="8392141" y="417157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0" y="58521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2800" b="1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latin typeface="+mn-lt"/>
                <a:ea typeface="Calibri"/>
                <a:cs typeface="Times New Roman"/>
              </a:rPr>
              <a:t>Ons advies</a:t>
            </a:r>
          </a:p>
        </p:txBody>
      </p:sp>
      <p:pic>
        <p:nvPicPr>
          <p:cNvPr id="1026" name="Picture 2" descr="Laat je vaccineren en help gelijk een ander | Pfizer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5" b="28503"/>
          <a:stretch/>
        </p:blipFill>
        <p:spPr bwMode="auto">
          <a:xfrm>
            <a:off x="-2514" y="691849"/>
            <a:ext cx="9145605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hthoek 45"/>
          <p:cNvSpPr/>
          <p:nvPr/>
        </p:nvSpPr>
        <p:spPr>
          <a:xfrm>
            <a:off x="-16984" y="691849"/>
            <a:ext cx="9159304" cy="2178694"/>
          </a:xfrm>
          <a:prstGeom prst="rect">
            <a:avLst/>
          </a:prstGeom>
          <a:gradFill flip="none" rotWithShape="1">
            <a:gsLst>
              <a:gs pos="0">
                <a:srgbClr val="FFAFAF"/>
              </a:gs>
              <a:gs pos="4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Laat je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vaccineren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ook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voor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de 4e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keer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Blijf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voorzichtig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(maar met mate)</a:t>
            </a:r>
          </a:p>
          <a:p>
            <a:pPr algn="ctr">
              <a:spcBef>
                <a:spcPts val="600"/>
              </a:spcBef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Bij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COVID-19: meld je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bij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je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nefroloog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ea typeface="Calibri" panose="020F0502020204030204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69" y="654791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-12129" y="2840066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1" name="Groep 40"/>
          <p:cNvGrpSpPr/>
          <p:nvPr/>
        </p:nvGrpSpPr>
        <p:grpSpPr>
          <a:xfrm>
            <a:off x="4849228" y="4357084"/>
            <a:ext cx="1768708" cy="628893"/>
            <a:chOff x="7279480" y="158495"/>
            <a:chExt cx="1768708" cy="628893"/>
          </a:xfrm>
        </p:grpSpPr>
        <p:grpSp>
          <p:nvGrpSpPr>
            <p:cNvPr id="42" name="Groep 4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48" name="Tekstvak 47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49" name="Tekstvak 48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0" name="Tekstvak 49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1" name="Tekstvak 50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3" name="Tekstvak 52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54" name="Tekstvak 53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5" name="Tekstvak 54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7" name="Rechthoek 56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Rechthoekige driehoek 57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5" name="Rechthoek 44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290022" y="2752643"/>
            <a:ext cx="6606198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200" b="1" dirty="0" err="1">
                <a:solidFill>
                  <a:schemeClr val="tx1"/>
                </a:solidFill>
              </a:rPr>
              <a:t>Georganiseerd</a:t>
            </a:r>
            <a:r>
              <a:rPr lang="en-US" sz="2200" b="1" dirty="0">
                <a:solidFill>
                  <a:schemeClr val="tx1"/>
                </a:solidFill>
              </a:rPr>
              <a:t> door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9" name="Graphic 18">
            <a:extLst>
              <a:ext uri="{FF2B5EF4-FFF2-40B4-BE49-F238E27FC236}">
                <a16:creationId xmlns:a16="http://schemas.microsoft.com/office/drawing/2014/main" id="{AD956340-31CC-4A91-AF0D-CA01F2373D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71873" y="3044799"/>
            <a:ext cx="1572053" cy="31804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296299" y="71133"/>
            <a:ext cx="252573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/>
              <a:t>Ons advies</a:t>
            </a:r>
          </a:p>
        </p:txBody>
      </p:sp>
    </p:spTree>
    <p:extLst>
      <p:ext uri="{BB962C8B-B14F-4D97-AF65-F5344CB8AC3E}">
        <p14:creationId xmlns:p14="http://schemas.microsoft.com/office/powerpoint/2010/main" val="313174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122436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None/>
              <a:defRPr/>
            </a:pPr>
            <a:r>
              <a:rPr lang="nl-NL" sz="1600" b="1" dirty="0"/>
              <a:t>19:30	Inleiding			</a:t>
            </a:r>
            <a:r>
              <a:rPr lang="nl-NL" sz="1600" dirty="0"/>
              <a:t>prof. Ron Gansevoort		UMC Groningen</a:t>
            </a:r>
          </a:p>
          <a:p>
            <a:pPr marL="0" lvl="0" indent="0">
              <a:buClr>
                <a:srgbClr val="C00000"/>
              </a:buClr>
              <a:buSzPct val="120000"/>
              <a:buNone/>
              <a:defRPr/>
            </a:pPr>
            <a:r>
              <a:rPr lang="nl-NL" sz="1600" dirty="0"/>
              <a:t>				</a:t>
            </a:r>
            <a:endParaRPr lang="en-US" sz="1600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en-US" sz="1600" b="1" dirty="0">
                <a:latin typeface="Calibri" panose="020F0502020204030204" pitchFamily="34" charset="0"/>
              </a:rPr>
              <a:t>19:40	Panel </a:t>
            </a:r>
            <a:r>
              <a:rPr lang="en-US" sz="1600" b="1" dirty="0" err="1">
                <a:latin typeface="Calibri" panose="020F0502020204030204" pitchFamily="34" charset="0"/>
              </a:rPr>
              <a:t>discussie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en-US" sz="1600" i="1" dirty="0">
                <a:latin typeface="Calibri" panose="020F0502020204030204" pitchFamily="34" charset="0"/>
              </a:rPr>
              <a:t>	</a:t>
            </a:r>
            <a:r>
              <a:rPr lang="en-US" sz="1600" i="1" dirty="0" err="1">
                <a:latin typeface="Calibri" panose="020F0502020204030204" pitchFamily="34" charset="0"/>
              </a:rPr>
              <a:t>Voorzitter</a:t>
            </a:r>
            <a:r>
              <a:rPr lang="en-US" sz="1600" i="1" dirty="0">
                <a:latin typeface="Calibri" panose="020F0502020204030204" pitchFamily="34" charset="0"/>
              </a:rPr>
              <a:t> NVN		</a:t>
            </a:r>
            <a:r>
              <a:rPr lang="en-US" sz="1600" dirty="0">
                <a:latin typeface="Calibri" panose="020F0502020204030204" pitchFamily="34" charset="0"/>
              </a:rPr>
              <a:t>dr. Marja Ho </a:t>
            </a:r>
            <a:r>
              <a:rPr lang="en-US" sz="1600" dirty="0" err="1">
                <a:latin typeface="Calibri" panose="020F0502020204030204" pitchFamily="34" charset="0"/>
              </a:rPr>
              <a:t>Dac</a:t>
            </a:r>
            <a:r>
              <a:rPr lang="en-US" sz="1600" dirty="0">
                <a:latin typeface="Calibri" panose="020F0502020204030204" pitchFamily="34" charset="0"/>
              </a:rPr>
              <a:t>		</a:t>
            </a:r>
            <a:r>
              <a:rPr lang="en-US" sz="1600" dirty="0" err="1">
                <a:latin typeface="Calibri" panose="020F0502020204030204" pitchFamily="34" charset="0"/>
              </a:rPr>
              <a:t>Bussum</a:t>
            </a:r>
            <a:endParaRPr lang="en-US" sz="1600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en-US" sz="1600" i="1" dirty="0">
                <a:latin typeface="Calibri" panose="020F0502020204030204" pitchFamily="34" charset="0"/>
              </a:rPr>
              <a:t>	</a:t>
            </a:r>
            <a:r>
              <a:rPr lang="en-US" sz="1600" i="1" dirty="0" err="1">
                <a:latin typeface="Calibri" panose="020F0502020204030204" pitchFamily="34" charset="0"/>
              </a:rPr>
              <a:t>Algemeen</a:t>
            </a:r>
            <a:r>
              <a:rPr lang="en-US" sz="1600" i="1" dirty="0">
                <a:latin typeface="Calibri" panose="020F0502020204030204" pitchFamily="34" charset="0"/>
              </a:rPr>
              <a:t> </a:t>
            </a:r>
            <a:r>
              <a:rPr lang="en-US" sz="1600" i="1" dirty="0" err="1">
                <a:latin typeface="Calibri" panose="020F0502020204030204" pitchFamily="34" charset="0"/>
              </a:rPr>
              <a:t>nierarts</a:t>
            </a:r>
            <a:r>
              <a:rPr lang="en-US" sz="1600" i="1" dirty="0">
                <a:latin typeface="Calibri" panose="020F0502020204030204" pitchFamily="34" charset="0"/>
              </a:rPr>
              <a:t>    		</a:t>
            </a:r>
            <a:r>
              <a:rPr lang="en-US" sz="1600" dirty="0">
                <a:latin typeface="Calibri" panose="020F0502020204030204" pitchFamily="34" charset="0"/>
              </a:rPr>
              <a:t>prof. Luuk Hilbrands 		UMC Nijmegen</a:t>
            </a: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i="1" dirty="0" err="1"/>
              <a:t>Transplantatie</a:t>
            </a:r>
            <a:r>
              <a:rPr lang="en-US" sz="1600" i="1" dirty="0"/>
              <a:t> arts	 </a:t>
            </a:r>
            <a:r>
              <a:rPr lang="en-US" sz="1600" dirty="0"/>
              <a:t>	dr. Jan-Stephan Sanders 	UMC Groningen</a:t>
            </a: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endParaRPr lang="en-US" sz="1600" b="1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en-US" sz="1600" b="1" dirty="0">
                <a:latin typeface="Calibri" panose="020F0502020204030204" pitchFamily="34" charset="0"/>
              </a:rPr>
              <a:t>20:30	Slot</a:t>
            </a:r>
          </a:p>
        </p:txBody>
      </p:sp>
      <p:sp>
        <p:nvSpPr>
          <p:cNvPr id="19" name="Rechthoek 18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36133F-AD05-4545-B1DF-7DD17CE4D97D}"/>
              </a:ext>
            </a:extLst>
          </p:cNvPr>
          <p:cNvSpPr txBox="1">
            <a:spLocks/>
          </p:cNvSpPr>
          <p:nvPr/>
        </p:nvSpPr>
        <p:spPr>
          <a:xfrm>
            <a:off x="0" y="58521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3000" b="1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latin typeface="+mn-lt"/>
                <a:ea typeface="Calibri"/>
                <a:cs typeface="Times New Roman"/>
              </a:rPr>
              <a:t>Wat brengt het nieuwe jaar?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98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122436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None/>
              <a:defRPr/>
            </a:pPr>
            <a:r>
              <a:rPr lang="en-US" sz="1800" b="1" dirty="0" err="1">
                <a:latin typeface="Calibri" panose="020F0502020204030204" pitchFamily="34" charset="0"/>
              </a:rPr>
              <a:t>Niet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alle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vragen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kunnen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vandaag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beantwoord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worden</a:t>
            </a:r>
            <a:r>
              <a:rPr lang="en-US" sz="1800" b="1" dirty="0">
                <a:latin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</a:p>
          <a:p>
            <a:pPr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en-US" sz="1800" dirty="0" err="1">
                <a:latin typeface="Calibri" panose="020F0502020204030204" pitchFamily="34" charset="0"/>
              </a:rPr>
              <a:t>Voor</a:t>
            </a:r>
            <a:r>
              <a:rPr lang="en-US" sz="1800" dirty="0">
                <a:latin typeface="Calibri" panose="020F0502020204030204" pitchFamily="34" charset="0"/>
              </a:rPr>
              <a:t> “</a:t>
            </a:r>
            <a:r>
              <a:rPr lang="en-US" sz="1800" dirty="0" err="1">
                <a:latin typeface="Calibri" panose="020F0502020204030204" pitchFamily="34" charset="0"/>
              </a:rPr>
              <a:t>veelgestelde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vragen</a:t>
            </a:r>
            <a:r>
              <a:rPr lang="en-US" sz="1800" dirty="0">
                <a:latin typeface="Calibri" panose="020F0502020204030204" pitchFamily="34" charset="0"/>
              </a:rPr>
              <a:t> over </a:t>
            </a:r>
            <a:r>
              <a:rPr lang="en-US" sz="1800" dirty="0" err="1">
                <a:latin typeface="Calibri" panose="020F0502020204030204" pitchFamily="34" charset="0"/>
              </a:rPr>
              <a:t>vaccinatie</a:t>
            </a:r>
            <a:r>
              <a:rPr lang="en-US" sz="1800" dirty="0">
                <a:latin typeface="Calibri" panose="020F0502020204030204" pitchFamily="34" charset="0"/>
              </a:rPr>
              <a:t>”            </a:t>
            </a:r>
            <a:r>
              <a:rPr lang="en-US" sz="1800" dirty="0">
                <a:latin typeface="Calibri" panose="020F0502020204030204" pitchFamily="34" charset="0"/>
                <a:hlinkClick r:id="rId3"/>
              </a:rPr>
              <a:t>www.Nieren.NL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en-US" sz="1800" dirty="0" err="1">
                <a:latin typeface="Calibri" panose="020F0502020204030204" pitchFamily="34" charset="0"/>
              </a:rPr>
              <a:t>Vragen</a:t>
            </a:r>
            <a:r>
              <a:rPr lang="en-US" sz="1800" dirty="0">
                <a:latin typeface="Calibri" panose="020F0502020204030204" pitchFamily="34" charset="0"/>
              </a:rPr>
              <a:t> van </a:t>
            </a:r>
            <a:r>
              <a:rPr lang="en-US" sz="1800" dirty="0" err="1">
                <a:latin typeface="Calibri" panose="020F0502020204030204" pitchFamily="34" charset="0"/>
              </a:rPr>
              <a:t>vandaag</a:t>
            </a:r>
            <a:r>
              <a:rPr lang="en-US" sz="1800" dirty="0">
                <a:latin typeface="Calibri" panose="020F0502020204030204" pitchFamily="34" charset="0"/>
              </a:rPr>
              <a:t>, en </a:t>
            </a:r>
            <a:r>
              <a:rPr lang="en-US" sz="1800" dirty="0" err="1">
                <a:latin typeface="Calibri" panose="020F0502020204030204" pitchFamily="34" charset="0"/>
              </a:rPr>
              <a:t>vragen</a:t>
            </a:r>
            <a:r>
              <a:rPr lang="en-US" sz="1800" dirty="0">
                <a:latin typeface="Calibri" panose="020F0502020204030204" pitchFamily="34" charset="0"/>
              </a:rPr>
              <a:t> die </a:t>
            </a:r>
            <a:r>
              <a:rPr lang="en-US" sz="1800" dirty="0" err="1">
                <a:latin typeface="Calibri" panose="020F0502020204030204" pitchFamily="34" charset="0"/>
              </a:rPr>
              <a:t>niet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aan</a:t>
            </a:r>
            <a:r>
              <a:rPr lang="en-US" sz="1800" dirty="0">
                <a:latin typeface="Calibri" panose="020F0502020204030204" pitchFamily="34" charset="0"/>
              </a:rPr>
              <a:t> bod </a:t>
            </a:r>
            <a:r>
              <a:rPr lang="en-US" sz="1800" dirty="0" err="1">
                <a:latin typeface="Calibri" panose="020F0502020204030204" pitchFamily="34" charset="0"/>
              </a:rPr>
              <a:t>zijn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gekomen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</a:rPr>
              <a:t>ook</a:t>
            </a:r>
            <a:r>
              <a:rPr lang="en-US" sz="1800" dirty="0">
                <a:latin typeface="Calibri" panose="020F0502020204030204" pitchFamily="34" charset="0"/>
              </a:rPr>
              <a:t> via </a:t>
            </a:r>
            <a:r>
              <a:rPr lang="en-US" sz="1800" dirty="0" err="1">
                <a:latin typeface="Calibri" panose="020F0502020204030204" pitchFamily="34" charset="0"/>
              </a:rPr>
              <a:t>deze</a:t>
            </a:r>
            <a:r>
              <a:rPr lang="en-US" sz="1800" dirty="0">
                <a:latin typeface="Calibri" panose="020F0502020204030204" pitchFamily="34" charset="0"/>
              </a:rPr>
              <a:t> website</a:t>
            </a:r>
          </a:p>
          <a:p>
            <a:pPr marL="0" indent="0">
              <a:buClr>
                <a:srgbClr val="C00000"/>
              </a:buClr>
              <a:buSzPct val="120000"/>
              <a:buNone/>
              <a:defRPr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None/>
              <a:defRPr/>
            </a:pPr>
            <a:r>
              <a:rPr lang="en-US" sz="1800" dirty="0">
                <a:latin typeface="Calibri" panose="020F0502020204030204" pitchFamily="34" charset="0"/>
              </a:rPr>
              <a:t>Webinar is </a:t>
            </a:r>
            <a:r>
              <a:rPr lang="en-US" sz="1800" dirty="0" err="1">
                <a:latin typeface="Calibri" panose="020F0502020204030204" pitchFamily="34" charset="0"/>
              </a:rPr>
              <a:t>terug</a:t>
            </a:r>
            <a:r>
              <a:rPr lang="en-US" sz="1800" dirty="0">
                <a:latin typeface="Calibri" panose="020F0502020204030204" pitchFamily="34" charset="0"/>
              </a:rPr>
              <a:t> te </a:t>
            </a:r>
            <a:r>
              <a:rPr lang="en-US" sz="1800" dirty="0" err="1">
                <a:latin typeface="Calibri" panose="020F0502020204030204" pitchFamily="34" charset="0"/>
              </a:rPr>
              <a:t>zien</a:t>
            </a:r>
            <a:r>
              <a:rPr lang="en-US" sz="1800" dirty="0">
                <a:latin typeface="Calibri" panose="020F0502020204030204" pitchFamily="34" charset="0"/>
              </a:rPr>
              <a:t> via link            </a:t>
            </a:r>
            <a:r>
              <a:rPr lang="en-US" sz="1800" dirty="0">
                <a:latin typeface="Calibri" panose="020F0502020204030204" pitchFamily="34" charset="0"/>
                <a:hlinkClick r:id="rId4"/>
              </a:rPr>
              <a:t>www.NVN.NL</a:t>
            </a: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None/>
              <a:defRPr/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  <a:buSzPct val="120000"/>
              <a:buFontTx/>
              <a:buChar char="-"/>
              <a:defRPr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Rechte verbindingslijn met pijl 2"/>
          <p:cNvCxnSpPr/>
          <p:nvPr/>
        </p:nvCxnSpPr>
        <p:spPr>
          <a:xfrm>
            <a:off x="4786065" y="1788488"/>
            <a:ext cx="3465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3492522" y="2899566"/>
            <a:ext cx="3465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136133F-AD05-4545-B1DF-7DD17CE4D97D}"/>
              </a:ext>
            </a:extLst>
          </p:cNvPr>
          <p:cNvSpPr txBox="1">
            <a:spLocks/>
          </p:cNvSpPr>
          <p:nvPr/>
        </p:nvSpPr>
        <p:spPr>
          <a:xfrm>
            <a:off x="0" y="58521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3000" b="1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latin typeface="+mn-lt"/>
                <a:ea typeface="Calibri"/>
                <a:cs typeface="Times New Roman"/>
              </a:rPr>
              <a:t>Wat brengt het nieuwe jaar?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74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51548" y="4571824"/>
            <a:ext cx="7342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ERACODA: </a:t>
            </a:r>
            <a:r>
              <a:rPr lang="nl-NL" sz="1400" dirty="0"/>
              <a:t>Europese studie geleid </a:t>
            </a:r>
            <a:r>
              <a:rPr lang="nl-NL" sz="1400" dirty="0" err="1"/>
              <a:t>mn</a:t>
            </a:r>
            <a:r>
              <a:rPr lang="nl-NL" sz="1400" dirty="0"/>
              <a:t> vanuit Nederland met gedetailleerde patiënt en ziekte data</a:t>
            </a:r>
          </a:p>
          <a:p>
            <a:r>
              <a:rPr lang="nl-NL" dirty="0"/>
              <a:t>                  </a:t>
            </a:r>
            <a:r>
              <a:rPr lang="nl-NL" sz="1400" dirty="0"/>
              <a:t>  van meer dan 5000 dialyse en niertransplantatie patiënten met bewezen COVID-19)</a:t>
            </a:r>
          </a:p>
        </p:txBody>
      </p:sp>
      <p:grpSp>
        <p:nvGrpSpPr>
          <p:cNvPr id="35" name="Groep 34"/>
          <p:cNvGrpSpPr/>
          <p:nvPr/>
        </p:nvGrpSpPr>
        <p:grpSpPr>
          <a:xfrm>
            <a:off x="7138538" y="84226"/>
            <a:ext cx="1998538" cy="792088"/>
            <a:chOff x="7124252" y="53273"/>
            <a:chExt cx="1998538" cy="792088"/>
          </a:xfrm>
        </p:grpSpPr>
        <p:grpSp>
          <p:nvGrpSpPr>
            <p:cNvPr id="36" name="Groep 35"/>
            <p:cNvGrpSpPr/>
            <p:nvPr/>
          </p:nvGrpSpPr>
          <p:grpSpPr>
            <a:xfrm>
              <a:off x="7124252" y="53273"/>
              <a:ext cx="1998538" cy="792088"/>
              <a:chOff x="6893942" y="123478"/>
              <a:chExt cx="1998538" cy="792088"/>
            </a:xfrm>
          </p:grpSpPr>
          <p:pic>
            <p:nvPicPr>
              <p:cNvPr id="44" name="Picture 2" descr="Home Page - ERA-EDT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3942" y="123478"/>
                <a:ext cx="1111702" cy="792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hthoek 44"/>
              <p:cNvSpPr/>
              <p:nvPr/>
            </p:nvSpPr>
            <p:spPr>
              <a:xfrm>
                <a:off x="7373169" y="640016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Rechthoek 45"/>
              <p:cNvSpPr/>
              <p:nvPr/>
            </p:nvSpPr>
            <p:spPr>
              <a:xfrm>
                <a:off x="7369994" y="648169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kstvak 46"/>
              <p:cNvSpPr txBox="1"/>
              <p:nvPr/>
            </p:nvSpPr>
            <p:spPr>
              <a:xfrm>
                <a:off x="7934946" y="217552"/>
                <a:ext cx="95753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CODA</a:t>
                </a:r>
              </a:p>
            </p:txBody>
          </p:sp>
          <p:sp>
            <p:nvSpPr>
              <p:cNvPr id="48" name="Rechthoek 47"/>
              <p:cNvSpPr/>
              <p:nvPr/>
            </p:nvSpPr>
            <p:spPr>
              <a:xfrm>
                <a:off x="7261694" y="817207"/>
                <a:ext cx="7693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kstvak 36"/>
            <p:cNvSpPr txBox="1"/>
            <p:nvPr/>
          </p:nvSpPr>
          <p:spPr>
            <a:xfrm rot="175582">
              <a:off x="8466942" y="187885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38" name="Tekstvak 37"/>
            <p:cNvSpPr txBox="1"/>
            <p:nvPr/>
          </p:nvSpPr>
          <p:spPr>
            <a:xfrm rot="3823108">
              <a:off x="8519887" y="235320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39" name="Tekstvak 38"/>
            <p:cNvSpPr txBox="1"/>
            <p:nvPr/>
          </p:nvSpPr>
          <p:spPr>
            <a:xfrm rot="18327322">
              <a:off x="8391659" y="246073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40" name="Tekstvak 39"/>
            <p:cNvSpPr txBox="1"/>
            <p:nvPr/>
          </p:nvSpPr>
          <p:spPr>
            <a:xfrm rot="15870590">
              <a:off x="8370453" y="364044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41" name="Tekstvak 40"/>
            <p:cNvSpPr txBox="1"/>
            <p:nvPr/>
          </p:nvSpPr>
          <p:spPr>
            <a:xfrm rot="6395089">
              <a:off x="8538832" y="319740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42" name="Tekstvak 41"/>
            <p:cNvSpPr txBox="1"/>
            <p:nvPr/>
          </p:nvSpPr>
          <p:spPr>
            <a:xfrm rot="8703296">
              <a:off x="8501059" y="387716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43" name="Tekstvak 42"/>
            <p:cNvSpPr txBox="1"/>
            <p:nvPr/>
          </p:nvSpPr>
          <p:spPr>
            <a:xfrm rot="12266178">
              <a:off x="8392141" y="417157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</p:grp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Beloop van COVID-19 bij patiënten met nierfalen is </a:t>
            </a:r>
            <a:r>
              <a:rPr lang="nl-NL" sz="1800" b="1" dirty="0">
                <a:latin typeface="Calibri" panose="020F0502020204030204" pitchFamily="34" charset="0"/>
              </a:rPr>
              <a:t>ernstig 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nl-NL" sz="1800" dirty="0">
                <a:latin typeface="Calibri" panose="020F0502020204030204" pitchFamily="34" charset="0"/>
              </a:rPr>
              <a:t>Sterfte bij dialyse en transplantatie patiënten hoog: 1 op de 5, resp. 1 op de 6 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nl-NL" sz="1800" dirty="0">
                <a:latin typeface="Calibri" panose="020F0502020204030204" pitchFamily="34" charset="0"/>
              </a:rPr>
              <a:t>Beloop </a:t>
            </a:r>
            <a:r>
              <a:rPr lang="nl-NL" sz="1800" b="1" dirty="0">
                <a:latin typeface="Calibri" panose="020F0502020204030204" pitchFamily="34" charset="0"/>
              </a:rPr>
              <a:t>afhankelijk van leeftijd, conditie en andere risicofactoren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Besef wel</a:t>
            </a:r>
            <a:r>
              <a:rPr lang="nl-NL" sz="1800" dirty="0">
                <a:latin typeface="Calibri" panose="020F0502020204030204" pitchFamily="34" charset="0"/>
              </a:rPr>
              <a:t>: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nl-NL" sz="1800" dirty="0">
                <a:latin typeface="Calibri" panose="020F0502020204030204" pitchFamily="34" charset="0"/>
              </a:rPr>
              <a:t>Merendeel patiënten overleeft COVID-19, ook de oudsten !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nl-NL" sz="1800" dirty="0">
                <a:latin typeface="Calibri" panose="020F0502020204030204" pitchFamily="34" charset="0"/>
              </a:rPr>
              <a:t>In overlevenden uitkomst over het algemeen goed (lichamelijk en geestelijk)</a:t>
            </a:r>
          </a:p>
          <a:p>
            <a:pPr>
              <a:buClr>
                <a:srgbClr val="C00000"/>
              </a:buClr>
              <a:buSzPct val="120000"/>
              <a:buFontTx/>
              <a:buChar char="-"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None/>
              <a:defRPr/>
            </a:pPr>
            <a:endParaRPr lang="nl-NL" sz="1800" dirty="0">
              <a:latin typeface="Calibri" panose="020F050202020403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2 </a:t>
            </a:r>
            <a:r>
              <a:rPr lang="en-US" sz="30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jaar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 COVID-19 …</a:t>
            </a:r>
          </a:p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In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kaart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brengen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van het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probleem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47078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Werken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aan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een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oplossing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Medicijnen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Veel medicijnen getest. De meesten bleken helaas weinig te doen.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Twee zijn werkzaam en al verkrijgbaar: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nl-NL" sz="1800" dirty="0">
                <a:latin typeface="Calibri" panose="020F0502020204030204" pitchFamily="34" charset="0"/>
              </a:rPr>
              <a:t>Dexamethason              	bij </a:t>
            </a:r>
            <a:r>
              <a:rPr lang="nl-NL" sz="1800" u="sng" dirty="0">
                <a:latin typeface="Calibri" panose="020F0502020204030204" pitchFamily="34" charset="0"/>
              </a:rPr>
              <a:t>later stadium</a:t>
            </a:r>
            <a:r>
              <a:rPr lang="nl-NL" sz="1800" dirty="0">
                <a:latin typeface="Calibri" panose="020F0502020204030204" pitchFamily="34" charset="0"/>
              </a:rPr>
              <a:t> ziekte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nl-NL" sz="1800" dirty="0" err="1">
                <a:latin typeface="Calibri" panose="020F0502020204030204" pitchFamily="34" charset="0"/>
              </a:rPr>
              <a:t>Tocilizumab</a:t>
            </a:r>
            <a:r>
              <a:rPr lang="nl-NL" sz="1800" dirty="0">
                <a:latin typeface="Calibri" panose="020F0502020204030204" pitchFamily="34" charset="0"/>
              </a:rPr>
              <a:t>                    	in combinatie met dexamethason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Twee anderen zijn werkzaam en komen binnenkort op de markt: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nl-NL" sz="1800" dirty="0" err="1">
                <a:latin typeface="Calibri" panose="020F0502020204030204" pitchFamily="34" charset="0"/>
              </a:rPr>
              <a:t>Paxlovid</a:t>
            </a:r>
            <a:r>
              <a:rPr lang="nl-NL" sz="1800" dirty="0">
                <a:latin typeface="Calibri" panose="020F0502020204030204" pitchFamily="34" charset="0"/>
              </a:rPr>
              <a:t> (Pfizer)          	bij </a:t>
            </a:r>
            <a:r>
              <a:rPr lang="nl-NL" sz="1800" u="sng" dirty="0">
                <a:latin typeface="Calibri" panose="020F0502020204030204" pitchFamily="34" charset="0"/>
              </a:rPr>
              <a:t>vroeg stadium</a:t>
            </a:r>
            <a:r>
              <a:rPr lang="nl-NL" sz="1800" dirty="0">
                <a:latin typeface="Calibri" panose="020F0502020204030204" pitchFamily="34" charset="0"/>
              </a:rPr>
              <a:t> ziekte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nl-NL" sz="1800" dirty="0" err="1">
                <a:latin typeface="Calibri" panose="020F0502020204030204" pitchFamily="34" charset="0"/>
              </a:rPr>
              <a:t>Molnupiravir</a:t>
            </a:r>
            <a:r>
              <a:rPr lang="nl-NL" sz="1800" dirty="0">
                <a:latin typeface="Calibri" panose="020F0502020204030204" pitchFamily="34" charset="0"/>
              </a:rPr>
              <a:t> (Merck) 	bij </a:t>
            </a:r>
            <a:r>
              <a:rPr lang="nl-NL" sz="1800" u="sng" dirty="0">
                <a:latin typeface="Calibri" panose="020F0502020204030204" pitchFamily="34" charset="0"/>
              </a:rPr>
              <a:t>vroeg stadium</a:t>
            </a:r>
            <a:r>
              <a:rPr lang="nl-NL" sz="1800" dirty="0">
                <a:latin typeface="Calibri" panose="020F0502020204030204" pitchFamily="34" charset="0"/>
              </a:rPr>
              <a:t> ziekte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COMBINATIES?</a:t>
            </a:r>
          </a:p>
        </p:txBody>
      </p:sp>
      <p:sp>
        <p:nvSpPr>
          <p:cNvPr id="3" name="AutoShape 2" descr="Oral pill to treat COVID-19 Infection approved by FDA-Paxlovid. - CNS"/>
          <p:cNvSpPr>
            <a:spLocks noChangeAspect="1" noChangeArrowheads="1"/>
          </p:cNvSpPr>
          <p:nvPr/>
        </p:nvSpPr>
        <p:spPr bwMode="auto">
          <a:xfrm>
            <a:off x="155575" y="-914400"/>
            <a:ext cx="2276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/>
          <a:stretch/>
        </p:blipFill>
        <p:spPr bwMode="auto">
          <a:xfrm>
            <a:off x="7262259" y="3004767"/>
            <a:ext cx="1038025" cy="8320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5182" r="10606" b="429"/>
          <a:stretch/>
        </p:blipFill>
        <p:spPr bwMode="auto">
          <a:xfrm>
            <a:off x="7272784" y="3921041"/>
            <a:ext cx="1038025" cy="8275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6" descr="COVID-19: Tocilizumab bleibt in Phase-3-Studie erfolglos"/>
          <p:cNvSpPr>
            <a:spLocks noChangeAspect="1" noChangeArrowheads="1"/>
          </p:cNvSpPr>
          <p:nvPr/>
        </p:nvSpPr>
        <p:spPr bwMode="auto">
          <a:xfrm>
            <a:off x="155575" y="-754063"/>
            <a:ext cx="29241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8"/>
          <a:stretch/>
        </p:blipFill>
        <p:spPr bwMode="auto">
          <a:xfrm>
            <a:off x="7262259" y="2105148"/>
            <a:ext cx="1048550" cy="8249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5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Werken aan een oplossing: </a:t>
            </a:r>
          </a:p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ACTIEVE vaccinatie bij dialyse patiënten</a:t>
            </a:r>
            <a:endParaRPr kumimoji="0" lang="nl-NL" sz="2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De eerste Nederlandse resultaten (via Nefrovisie)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Bijna 1 op de 5 dialyse patiënten heeft COVID-19 gehad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Merendeel van de dialyse patiënten is nu gevaccineerd  (92%)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Vaccinatie geeft sterke afname kans op krijgen COVID-19  (73%)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Als toch COVID-19, minder kans op ziekenhuisopname, IC opname en sterfte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CONCLUSIE: vaccinatie werkt !!! </a:t>
            </a:r>
            <a:endParaRPr lang="nl-NL" sz="1800" dirty="0">
              <a:latin typeface="Calibri" panose="020F0502020204030204" pitchFamily="34" charset="0"/>
            </a:endParaRPr>
          </a:p>
        </p:txBody>
      </p:sp>
      <p:pic>
        <p:nvPicPr>
          <p:cNvPr id="20" name="Picture 2" descr="https://encrypted-tbn0.gstatic.com/images?q=tbn:ANd9GcQ5ZM_0TGQ0-OaS-2q8dTZ355mz-eKbXp9UlTF9RmyTNT-r5V1LPWZFJTACWw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35" y="111262"/>
            <a:ext cx="975077" cy="7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42BCD736-8440-4D6C-9EA0-E91D9A5C1A8E}"/>
              </a:ext>
            </a:extLst>
          </p:cNvPr>
          <p:cNvGrpSpPr/>
          <p:nvPr/>
        </p:nvGrpSpPr>
        <p:grpSpPr>
          <a:xfrm>
            <a:off x="3749814" y="3986226"/>
            <a:ext cx="1976809" cy="992383"/>
            <a:chOff x="3749814" y="3986226"/>
            <a:chExt cx="1976809" cy="992383"/>
          </a:xfrm>
        </p:grpSpPr>
        <p:pic>
          <p:nvPicPr>
            <p:cNvPr id="16" name="Picture 2" descr="Free Dutch Flag Vector - (271 Gratis downloads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58" y="4197229"/>
              <a:ext cx="1015265" cy="607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22,987 BEST Syringe Cartoon IMAGES, STOCK PHOTOS &amp;amp; VECTORS | Adobe Stock">
              <a:extLst>
                <a:ext uri="{FF2B5EF4-FFF2-40B4-BE49-F238E27FC236}">
                  <a16:creationId xmlns:a16="http://schemas.microsoft.com/office/drawing/2014/main" id="{B82A7C8A-B18B-4A12-AF2B-AB539B76D8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3" t="7205" r="7168" b="6799"/>
            <a:stretch/>
          </p:blipFill>
          <p:spPr bwMode="auto">
            <a:xfrm>
              <a:off x="3749814" y="3986226"/>
              <a:ext cx="1015265" cy="99238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53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Werken aan een oplossing: </a:t>
            </a:r>
          </a:p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ACTIEVE vaccinatie bij dialyse patiënten</a:t>
            </a:r>
            <a:endParaRPr kumimoji="0" lang="nl-NL" sz="2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0" name="Picture 2" descr="https://encrypted-tbn0.gstatic.com/images?q=tbn:ANd9GcQ5ZM_0TGQ0-OaS-2q8dTZ355mz-eKbXp9UlTF9RmyTNT-r5V1LPWZFJTACWw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35" y="111262"/>
            <a:ext cx="975077" cy="7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9DF88144-0F19-49E0-8447-33D53411B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32044"/>
              </p:ext>
            </p:extLst>
          </p:nvPr>
        </p:nvGraphicFramePr>
        <p:xfrm>
          <a:off x="3955440" y="2856758"/>
          <a:ext cx="2451652" cy="147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kstvak 20">
            <a:extLst>
              <a:ext uri="{FF2B5EF4-FFF2-40B4-BE49-F238E27FC236}">
                <a16:creationId xmlns:a16="http://schemas.microsoft.com/office/drawing/2014/main" id="{E912ECD3-5686-44EF-AC78-DC48F1FDB5A8}"/>
              </a:ext>
            </a:extLst>
          </p:cNvPr>
          <p:cNvSpPr txBox="1"/>
          <p:nvPr/>
        </p:nvSpPr>
        <p:spPr>
          <a:xfrm>
            <a:off x="397127" y="1201031"/>
            <a:ext cx="4718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Een voorbeeld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DD511EB8-2BA6-4F44-8904-39901828FD86}"/>
              </a:ext>
            </a:extLst>
          </p:cNvPr>
          <p:cNvGrpSpPr/>
          <p:nvPr/>
        </p:nvGrpSpPr>
        <p:grpSpPr>
          <a:xfrm>
            <a:off x="409365" y="2020867"/>
            <a:ext cx="1879971" cy="2162549"/>
            <a:chOff x="409365" y="2020867"/>
            <a:chExt cx="1879971" cy="2162549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693167F6-DD1F-4C96-AC7E-496EFD8D8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595" y="2400675"/>
              <a:ext cx="1782741" cy="1782741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CE5A0CA7-BE95-4E96-8741-3B39A0FC8BF9}"/>
                </a:ext>
              </a:extLst>
            </p:cNvPr>
            <p:cNvSpPr txBox="1"/>
            <p:nvPr/>
          </p:nvSpPr>
          <p:spPr>
            <a:xfrm>
              <a:off x="409365" y="2020867"/>
              <a:ext cx="15595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spcBef>
                  <a:spcPts val="600"/>
                </a:spcBef>
                <a:buClr>
                  <a:srgbClr val="C00000"/>
                </a:buClr>
                <a:buSzPct val="120000"/>
                <a:buNone/>
                <a:defRPr/>
              </a:pPr>
              <a:r>
                <a:rPr lang="nl-NL" sz="1800" dirty="0">
                  <a:latin typeface="Calibri" panose="020F0502020204030204" pitchFamily="34" charset="0"/>
                </a:rPr>
                <a:t>Stel: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5CE8935-0A95-4877-9B64-40A51F3F258C}"/>
              </a:ext>
            </a:extLst>
          </p:cNvPr>
          <p:cNvGrpSpPr/>
          <p:nvPr/>
        </p:nvGrpSpPr>
        <p:grpSpPr>
          <a:xfrm>
            <a:off x="3221793" y="2020328"/>
            <a:ext cx="2698463" cy="2306131"/>
            <a:chOff x="3221793" y="2020328"/>
            <a:chExt cx="2698463" cy="2306131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2E6E1D74-7306-44F5-ADF9-9195FA33E23F}"/>
                </a:ext>
              </a:extLst>
            </p:cNvPr>
            <p:cNvGrpSpPr/>
            <p:nvPr/>
          </p:nvGrpSpPr>
          <p:grpSpPr>
            <a:xfrm>
              <a:off x="3221793" y="2260186"/>
              <a:ext cx="2698463" cy="2066273"/>
              <a:chOff x="3376773" y="2053282"/>
              <a:chExt cx="2698463" cy="2066273"/>
            </a:xfrm>
          </p:grpSpPr>
          <p:graphicFrame>
            <p:nvGraphicFramePr>
              <p:cNvPr id="8" name="Grafiek 7">
                <a:extLst>
                  <a:ext uri="{FF2B5EF4-FFF2-40B4-BE49-F238E27FC236}">
                    <a16:creationId xmlns:a16="http://schemas.microsoft.com/office/drawing/2014/main" id="{9DF88144-0F19-49E0-8447-33D53411BD5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15231424"/>
                  </p:ext>
                </p:extLst>
              </p:nvPr>
            </p:nvGraphicFramePr>
            <p:xfrm>
              <a:off x="3376773" y="2053282"/>
              <a:ext cx="2698463" cy="20662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18FDC927-5AE9-4326-95D0-583F10E11A04}"/>
                  </a:ext>
                </a:extLst>
              </p:cNvPr>
              <p:cNvSpPr txBox="1"/>
              <p:nvPr/>
            </p:nvSpPr>
            <p:spPr>
              <a:xfrm>
                <a:off x="4116166" y="3310042"/>
                <a:ext cx="1228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800" dirty="0"/>
                  <a:t>1 op de 5</a:t>
                </a:r>
              </a:p>
            </p:txBody>
          </p:sp>
        </p:grp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F1ED88E5-E890-4D74-8846-6D2A3FD68062}"/>
                </a:ext>
              </a:extLst>
            </p:cNvPr>
            <p:cNvSpPr txBox="1"/>
            <p:nvPr/>
          </p:nvSpPr>
          <p:spPr>
            <a:xfrm>
              <a:off x="3277155" y="2020328"/>
              <a:ext cx="25986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spcBef>
                  <a:spcPts val="600"/>
                </a:spcBef>
                <a:buClr>
                  <a:srgbClr val="C00000"/>
                </a:buClr>
                <a:buSzPct val="120000"/>
                <a:buNone/>
                <a:defRPr/>
              </a:pPr>
              <a:r>
                <a:rPr lang="nl-NL" sz="1800" dirty="0">
                  <a:latin typeface="Calibri" panose="020F0502020204030204" pitchFamily="34" charset="0"/>
                </a:rPr>
                <a:t>Sterfte VOOR vaccinatie</a:t>
              </a: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6BBF951-212C-4BA5-A184-15EEF66836D0}"/>
              </a:ext>
            </a:extLst>
          </p:cNvPr>
          <p:cNvGrpSpPr/>
          <p:nvPr/>
        </p:nvGrpSpPr>
        <p:grpSpPr>
          <a:xfrm>
            <a:off x="5802778" y="2025894"/>
            <a:ext cx="3365424" cy="2307239"/>
            <a:chOff x="5802778" y="2025894"/>
            <a:chExt cx="3365424" cy="2307239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0B14408A-AF03-4BE4-9EA4-EE83F4F598D4}"/>
                </a:ext>
              </a:extLst>
            </p:cNvPr>
            <p:cNvGrpSpPr/>
            <p:nvPr/>
          </p:nvGrpSpPr>
          <p:grpSpPr>
            <a:xfrm>
              <a:off x="6196762" y="2266860"/>
              <a:ext cx="2971440" cy="2066273"/>
              <a:chOff x="7550472" y="3505287"/>
              <a:chExt cx="2161407" cy="1476374"/>
            </a:xfrm>
          </p:grpSpPr>
          <p:graphicFrame>
            <p:nvGraphicFramePr>
              <p:cNvPr id="9" name="Grafiek 8">
                <a:extLst>
                  <a:ext uri="{FF2B5EF4-FFF2-40B4-BE49-F238E27FC236}">
                    <a16:creationId xmlns:a16="http://schemas.microsoft.com/office/drawing/2014/main" id="{952F7269-8C7F-4296-9138-55C059CA292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6851206"/>
                  </p:ext>
                </p:extLst>
              </p:nvPr>
            </p:nvGraphicFramePr>
            <p:xfrm>
              <a:off x="7550472" y="3505287"/>
              <a:ext cx="2161407" cy="14763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6FB5D23F-C21C-4B20-A0CF-B469E0CF0C6A}"/>
                  </a:ext>
                </a:extLst>
              </p:cNvPr>
              <p:cNvSpPr txBox="1"/>
              <p:nvPr/>
            </p:nvSpPr>
            <p:spPr>
              <a:xfrm>
                <a:off x="8116811" y="4403523"/>
                <a:ext cx="1033846" cy="263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800" dirty="0"/>
                  <a:t>1 op de 100</a:t>
                </a:r>
              </a:p>
            </p:txBody>
          </p:sp>
        </p:grpSp>
        <p:sp>
          <p:nvSpPr>
            <p:cNvPr id="6" name="Pijl: rechts 5">
              <a:extLst>
                <a:ext uri="{FF2B5EF4-FFF2-40B4-BE49-F238E27FC236}">
                  <a16:creationId xmlns:a16="http://schemas.microsoft.com/office/drawing/2014/main" id="{6F524314-FAFE-4EBB-8589-AE77C992955B}"/>
                </a:ext>
              </a:extLst>
            </p:cNvPr>
            <p:cNvSpPr/>
            <p:nvPr/>
          </p:nvSpPr>
          <p:spPr>
            <a:xfrm>
              <a:off x="5802778" y="3143973"/>
              <a:ext cx="733683" cy="30777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EDBA4DEB-22C7-4A6C-A013-86D1D9330530}"/>
                </a:ext>
              </a:extLst>
            </p:cNvPr>
            <p:cNvSpPr txBox="1"/>
            <p:nvPr/>
          </p:nvSpPr>
          <p:spPr>
            <a:xfrm>
              <a:off x="6509839" y="2025894"/>
              <a:ext cx="23349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spcBef>
                  <a:spcPts val="600"/>
                </a:spcBef>
                <a:buClr>
                  <a:srgbClr val="C00000"/>
                </a:buClr>
                <a:buSzPct val="120000"/>
                <a:buNone/>
                <a:defRPr/>
              </a:pPr>
              <a:r>
                <a:rPr lang="nl-NL" sz="1800" dirty="0">
                  <a:latin typeface="Calibri" panose="020F0502020204030204" pitchFamily="34" charset="0"/>
                </a:rPr>
                <a:t>Sterfte NA vaccinatie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Werken aan een oplossing:</a:t>
            </a:r>
          </a:p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ACTIEVE vaccinatie bij transplantatie patiënten</a:t>
            </a:r>
            <a:endParaRPr kumimoji="0" lang="nl-NL" sz="2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De eerste Nederlandse resultaten (via RECOVAC)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- Na twee vaccinaties: ongeveer de helft maakt antistoffen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- Na de derde vaccinatie: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tabLst>
                <a:tab pos="363538" algn="l"/>
              </a:tabLst>
              <a:defRPr/>
            </a:pPr>
            <a:r>
              <a:rPr lang="nl-NL" sz="1800" dirty="0">
                <a:latin typeface="Calibri" panose="020F0502020204030204" pitchFamily="34" charset="0"/>
              </a:rPr>
              <a:t>	* mensen die al antistoffen hadden maken gemiddeld nog meer antistoffen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tabLst>
                <a:tab pos="363538" algn="l"/>
              </a:tabLst>
              <a:defRPr/>
            </a:pPr>
            <a:r>
              <a:rPr lang="nl-NL" sz="1800" dirty="0">
                <a:latin typeface="Calibri" panose="020F0502020204030204" pitchFamily="34" charset="0"/>
              </a:rPr>
              <a:t>	* van de mensen die geen antistoffen hadden ontwikkelt 2 op de 3 alsnog antistoffen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120000"/>
              <a:buNone/>
              <a:tabLst>
                <a:tab pos="363538" algn="l"/>
              </a:tabLst>
              <a:defRPr/>
            </a:pPr>
            <a:r>
              <a:rPr lang="nl-NL" sz="1800" dirty="0">
                <a:latin typeface="Calibri" panose="020F0502020204030204" pitchFamily="34" charset="0"/>
              </a:rPr>
              <a:t>	</a:t>
            </a:r>
            <a:r>
              <a:rPr lang="nl-NL" sz="1800" b="1" dirty="0">
                <a:latin typeface="Calibri" panose="020F0502020204030204" pitchFamily="34" charset="0"/>
              </a:rPr>
              <a:t>* na 3 vaccinaties heeft uiteindelijk meer dan 4 op de 5 antistoffen </a:t>
            </a:r>
            <a:endParaRPr lang="nl-NL" sz="1200" b="1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200" dirty="0">
                <a:latin typeface="Calibri" panose="020F0502020204030204" pitchFamily="34" charset="0"/>
              </a:rPr>
              <a:t>	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CONCLUSIE: herhaalde vaccinatie werkt bij transplantatie patiënten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Wat helaas niet werkt: 	dubbele dosis vaccin, switch naar Janssen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Wat nog niet bekend is: 	tijdelijk stoppen </a:t>
            </a:r>
            <a:r>
              <a:rPr lang="nl-NL" sz="1800" dirty="0" err="1">
                <a:latin typeface="Calibri" panose="020F0502020204030204" pitchFamily="34" charset="0"/>
              </a:rPr>
              <a:t>cellcept</a:t>
            </a:r>
            <a:endParaRPr lang="nl-NL" sz="1800" dirty="0">
              <a:latin typeface="Calibri" panose="020F0502020204030204" pitchFamily="34" charset="0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35" name="Groep 34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37" name="Tekstvak 36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38" name="Tekstvak 37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9" name="Tekstvak 38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42" name="Tekstvak 41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44" name="Tekstvak 43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Rechthoek 45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Rechthoekige driehoek 46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6" name="Rechthoek 35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074" name="Picture 2" descr="Free Dutch Flag Vector - (271 Gratis download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58" y="3399736"/>
            <a:ext cx="923658" cy="57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18" y="4458487"/>
            <a:ext cx="1021084" cy="63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1597D384-E63E-4B06-8808-EFDA506F3BA1}"/>
              </a:ext>
            </a:extLst>
          </p:cNvPr>
          <p:cNvGrpSpPr/>
          <p:nvPr/>
        </p:nvGrpSpPr>
        <p:grpSpPr>
          <a:xfrm>
            <a:off x="7220946" y="3196464"/>
            <a:ext cx="1089719" cy="990828"/>
            <a:chOff x="7058217" y="3196464"/>
            <a:chExt cx="1089719" cy="990828"/>
          </a:xfrm>
        </p:grpSpPr>
        <p:graphicFrame>
          <p:nvGraphicFramePr>
            <p:cNvPr id="21" name="Grafiek 20">
              <a:extLst>
                <a:ext uri="{FF2B5EF4-FFF2-40B4-BE49-F238E27FC236}">
                  <a16:creationId xmlns:a16="http://schemas.microsoft.com/office/drawing/2014/main" id="{B463419F-0A45-4CD9-8DAE-A0FA589F0F5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56589371"/>
                </p:ext>
              </p:extLst>
            </p:nvPr>
          </p:nvGraphicFramePr>
          <p:xfrm>
            <a:off x="7058217" y="3196464"/>
            <a:ext cx="1089719" cy="9908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581F4B79-4D5E-4401-A918-9E84D2C15410}"/>
                </a:ext>
              </a:extLst>
            </p:cNvPr>
            <p:cNvSpPr txBox="1"/>
            <p:nvPr/>
          </p:nvSpPr>
          <p:spPr>
            <a:xfrm>
              <a:off x="7348262" y="3518117"/>
              <a:ext cx="579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/>
                <a:t>80%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4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Werken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aan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een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oplossing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PASSIEVE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vaccinatie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026" name="Picture 2" descr="https://encrypted-tbn0.gstatic.com/images?q=tbn:ANd9GcQ5ZM_0TGQ0-OaS-2q8dTZ355mz-eKbXp9UlTF9RmyTNT-r5V1LPWZFJTACWw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35" y="111262"/>
            <a:ext cx="975077" cy="7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15635" y="1213185"/>
            <a:ext cx="81049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b="1" dirty="0"/>
              <a:t>Passieve vaccinatie: </a:t>
            </a:r>
            <a:r>
              <a:rPr lang="nl-NL" sz="1800" dirty="0"/>
              <a:t>het geven van antistoffen via een infuus of injectie</a:t>
            </a:r>
          </a:p>
          <a:p>
            <a:endParaRPr lang="nl-NL" sz="1800" dirty="0"/>
          </a:p>
          <a:p>
            <a:r>
              <a:rPr lang="nl-NL" sz="1800" dirty="0"/>
              <a:t>REGEN-COV:</a:t>
            </a:r>
          </a:p>
          <a:p>
            <a:r>
              <a:rPr lang="nl-NL" sz="1800" dirty="0"/>
              <a:t>Voor mensen die nog milde vorm van COVID-19 hebben, maar een hoog risico hebben op ernstig beloop (niet gevaccineerd of gevaccineerd en weinig antistoffen)</a:t>
            </a:r>
          </a:p>
          <a:p>
            <a:endParaRPr lang="nl-NL" sz="1800" dirty="0"/>
          </a:p>
          <a:p>
            <a:r>
              <a:rPr lang="nl-NL" sz="1800" dirty="0"/>
              <a:t>Geeft </a:t>
            </a:r>
            <a:r>
              <a:rPr lang="nl-NL" sz="1800" dirty="0" err="1"/>
              <a:t>igv</a:t>
            </a:r>
            <a:r>
              <a:rPr lang="nl-NL" sz="1800" dirty="0"/>
              <a:t> delta variant sterke afname in symptomen, ziekenhuisopnames en sterfte !</a:t>
            </a:r>
          </a:p>
        </p:txBody>
      </p:sp>
      <p:sp>
        <p:nvSpPr>
          <p:cNvPr id="5" name="AutoShape 8" descr="An intravenous bag used to administer the Regen-Cov monoclonal antibody treatment at a UMass Memorial Health clinic in Worcester, Mass., on Aug. 13, 2021."/>
          <p:cNvSpPr>
            <a:spLocks noChangeAspect="1" noChangeArrowheads="1"/>
          </p:cNvSpPr>
          <p:nvPr/>
        </p:nvSpPr>
        <p:spPr bwMode="auto">
          <a:xfrm>
            <a:off x="63500" y="-7620000"/>
            <a:ext cx="23812500" cy="158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0" descr="An intravenous bag used to administer the Regen-Cov monoclonal antibody treatment at a UMass Memorial Health clinic in Worcester, Mass., on Aug. 13, 2021."/>
          <p:cNvSpPr>
            <a:spLocks noChangeAspect="1" noChangeArrowheads="1"/>
          </p:cNvSpPr>
          <p:nvPr/>
        </p:nvSpPr>
        <p:spPr bwMode="auto">
          <a:xfrm>
            <a:off x="215900" y="-7467600"/>
            <a:ext cx="23812500" cy="158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2" descr="REGEN-COV Gets Priority Review for COVID-19 Treatment, Prophylaxis"/>
          <p:cNvSpPr>
            <a:spLocks noChangeAspect="1" noChangeArrowheads="1"/>
          </p:cNvSpPr>
          <p:nvPr/>
        </p:nvSpPr>
        <p:spPr bwMode="auto">
          <a:xfrm>
            <a:off x="155575" y="-800100"/>
            <a:ext cx="2524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b="9305"/>
          <a:stretch/>
        </p:blipFill>
        <p:spPr bwMode="auto">
          <a:xfrm>
            <a:off x="518287" y="3616230"/>
            <a:ext cx="1711697" cy="11349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9" name="Picture 15" descr="REGEN-COV works as COVID post-exposure prophylaxis, study says | CIDR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96" y="3616230"/>
            <a:ext cx="1702352" cy="11349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Katheter en infuus vaak onnodig én pijnlijk - Nurs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27" y="3616229"/>
            <a:ext cx="1699219" cy="11349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F5E6B7DCEF546AE2C8EF6CEE488AC" ma:contentTypeVersion="18" ma:contentTypeDescription="Een nieuw document maken." ma:contentTypeScope="" ma:versionID="3dcf317a6e4c0154ec219af78bb22022">
  <xsd:schema xmlns:xsd="http://www.w3.org/2001/XMLSchema" xmlns:xs="http://www.w3.org/2001/XMLSchema" xmlns:p="http://schemas.microsoft.com/office/2006/metadata/properties" xmlns:ns2="9b15597b-32a9-4bf2-848f-688eaf8057fd" xmlns:ns3="4b2491aa-951b-4943-8647-4dc6eee7a6bd" xmlns:ns4="9c1c412f-b643-446d-99ef-bf26fadf0ee9" targetNamespace="http://schemas.microsoft.com/office/2006/metadata/properties" ma:root="true" ma:fieldsID="f1f3b6b623b506ea87a467f3f0af8705" ns2:_="" ns3:_="" ns4:_="">
    <xsd:import namespace="9b15597b-32a9-4bf2-848f-688eaf8057fd"/>
    <xsd:import namespace="4b2491aa-951b-4943-8647-4dc6eee7a6bd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5597b-32a9-4bf2-848f-688eaf805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15597b-32a9-4bf2-848f-688eaf8057fd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Props1.xml><?xml version="1.0" encoding="utf-8"?>
<ds:datastoreItem xmlns:ds="http://schemas.openxmlformats.org/officeDocument/2006/customXml" ds:itemID="{EED5CCA3-E96A-471C-B9FD-A9805DB9346B}"/>
</file>

<file path=customXml/itemProps2.xml><?xml version="1.0" encoding="utf-8"?>
<ds:datastoreItem xmlns:ds="http://schemas.openxmlformats.org/officeDocument/2006/customXml" ds:itemID="{6AFF7528-61F4-4DAC-9EC9-42C29F10952A}"/>
</file>

<file path=customXml/itemProps3.xml><?xml version="1.0" encoding="utf-8"?>
<ds:datastoreItem xmlns:ds="http://schemas.openxmlformats.org/officeDocument/2006/customXml" ds:itemID="{C930487A-672D-4A37-B25F-E36F57E0BC3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1084</Words>
  <Application>Microsoft Office PowerPoint</Application>
  <PresentationFormat>Diavoorstelling (16:9)</PresentationFormat>
  <Paragraphs>264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Mistral</vt:lpstr>
      <vt:lpstr>Tema di Office</vt:lpstr>
      <vt:lpstr>1_Tema di 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giuseppe.palladino</dc:creator>
  <cp:lastModifiedBy>Gansevoort, RT (int)</cp:lastModifiedBy>
  <cp:revision>251</cp:revision>
  <cp:lastPrinted>2021-08-24T11:58:25Z</cp:lastPrinted>
  <dcterms:created xsi:type="dcterms:W3CDTF">2020-11-25T09:33:32Z</dcterms:created>
  <dcterms:modified xsi:type="dcterms:W3CDTF">2022-01-11T18:07:10Z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0x010100A03F5E6B7DCEF546AE2C8EF6CEE488AC</vt:lpwstr>
  </property>
</Properties>
</file>